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74" r:id="rId2"/>
    <p:sldId id="259" r:id="rId3"/>
    <p:sldId id="276" r:id="rId4"/>
    <p:sldId id="260" r:id="rId5"/>
    <p:sldId id="261" r:id="rId6"/>
    <p:sldId id="277" r:id="rId7"/>
    <p:sldId id="278" r:id="rId8"/>
    <p:sldId id="279" r:id="rId9"/>
    <p:sldId id="262" r:id="rId10"/>
    <p:sldId id="280" r:id="rId11"/>
    <p:sldId id="281" r:id="rId12"/>
    <p:sldId id="282" r:id="rId13"/>
    <p:sldId id="283" r:id="rId14"/>
    <p:sldId id="284" r:id="rId15"/>
    <p:sldId id="263" r:id="rId16"/>
    <p:sldId id="264" r:id="rId17"/>
    <p:sldId id="285" r:id="rId18"/>
    <p:sldId id="286" r:id="rId19"/>
    <p:sldId id="287" r:id="rId20"/>
    <p:sldId id="288" r:id="rId21"/>
    <p:sldId id="289" r:id="rId22"/>
    <p:sldId id="290" r:id="rId23"/>
    <p:sldId id="265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266" r:id="rId35"/>
    <p:sldId id="301" r:id="rId36"/>
    <p:sldId id="302" r:id="rId37"/>
    <p:sldId id="303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54"/>
    <p:restoredTop sz="94643"/>
  </p:normalViewPr>
  <p:slideViewPr>
    <p:cSldViewPr snapToGrid="0" snapToObjects="1">
      <p:cViewPr varScale="1">
        <p:scale>
          <a:sx n="135" d="100"/>
          <a:sy n="135" d="100"/>
        </p:scale>
        <p:origin x="1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40409-AA54-9F48-8656-95EBD0E16E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0FA80-1576-924F-8AFA-111A3237E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7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1381124"/>
          </a:xfrm>
        </p:spPr>
        <p:txBody>
          <a:bodyPr lIns="0" tIns="0" rIns="0" bIns="0" anchor="b">
            <a:normAutofit/>
          </a:bodyPr>
          <a:lstStyle>
            <a:lvl1pPr algn="ctr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49732"/>
            <a:ext cx="7772400" cy="333800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 Introduction to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2"/>
            <a:ext cx="7772400" cy="293024"/>
          </a:xfrm>
        </p:spPr>
        <p:txBody>
          <a:bodyPr lIns="0" tIns="0" rIns="0" bIns="0" anchor="b" anchorCtr="0"/>
          <a:lstStyle>
            <a:lvl1pPr algn="ctr">
              <a:defRPr sz="800" b="1">
                <a:latin typeface="+mj-lt"/>
              </a:defRPr>
            </a:lvl1pPr>
          </a:lstStyle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F1564-7A40-5B4B-9A24-3601B5A06E57}"/>
              </a:ext>
            </a:extLst>
          </p:cNvPr>
          <p:cNvCxnSpPr>
            <a:cxnSpLocks/>
          </p:cNvCxnSpPr>
          <p:nvPr userDrawn="1"/>
        </p:nvCxnSpPr>
        <p:spPr>
          <a:xfrm>
            <a:off x="0" y="2654425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250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0"/>
            </a:lvl1pPr>
            <a:lvl2pPr>
              <a:spcBef>
                <a:spcPts val="1200"/>
              </a:spcBef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6E7765F-978A-F841-9637-D5ED7CD3A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1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8" y="6418554"/>
            <a:ext cx="5491162" cy="22575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/>
            </a:lvl1pPr>
          </a:lstStyle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5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8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9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9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97280"/>
          </a:xfrm>
          <a:prstGeom prst="rect">
            <a:avLst/>
          </a:prstGeom>
          <a:solidFill>
            <a:srgbClr val="007580"/>
          </a:solidFill>
        </p:spPr>
        <p:txBody>
          <a:bodyPr vert="horz" lIns="548640" tIns="0" rIns="54864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3040"/>
            <a:ext cx="7886700" cy="47032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18554"/>
            <a:ext cx="3943350" cy="2257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18554"/>
            <a:ext cx="2057400" cy="22575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6E7765F-978A-F841-9637-D5ED7CD3A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39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7D390B-1F5F-A941-ADE7-FBFB07EB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97"/>
          <a:stretch/>
        </p:blipFill>
        <p:spPr>
          <a:xfrm>
            <a:off x="886120" y="0"/>
            <a:ext cx="7315200" cy="64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7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D633A8-0A84-1D4B-9EF4-876EDC79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57" y="1282131"/>
            <a:ext cx="5342486" cy="49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6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Scales of Measurement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Four types of scales or levels of measurement exist: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Nominal – composed of two or more mutually exclusive categories (e.g., male or female)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Ordinal – rank-orders objects (individuals) from “high” to “low” (e.g., test scores as percentiles) (Figure 6.3)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Interval – uses constant units of measurement – differences between numbers take on meaning (Figure 6.4)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Ratio – has an absolute zero point – differences between numbers also have meaning (e.g., most scales involving physical measurements)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The degree of precision increases as we move from nominal to ratio scales (Figure 6.5)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55110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E0E5D-DADF-B54F-8B92-5E4780B9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39" y="1281024"/>
            <a:ext cx="5252721" cy="49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9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B4022-CBF4-3848-97D3-1B5C39D6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23" y="1233767"/>
            <a:ext cx="5034354" cy="50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0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27659-5912-5E42-BE72-BD7C1F5F5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8801" y="-517426"/>
            <a:ext cx="3836711" cy="78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7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34950" indent="-227013">
              <a:spcBef>
                <a:spcPts val="1200"/>
              </a:spcBef>
            </a:pPr>
            <a:r>
              <a:rPr lang="en-US" dirty="0"/>
              <a:t>The systematic application  of pre-established rules or standards for assigning scores to the attributes or traits of an individual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A selection measure may provide information to be used as either a predictor or a criterion – differences in scores must be attributable to ability, and not to other factors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A predictor or criterion measure is standardized if it possesses:</a:t>
            </a:r>
          </a:p>
          <a:p>
            <a:pPr marL="742950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Content – all people assessed are measure by the same information or content</a:t>
            </a:r>
          </a:p>
          <a:p>
            <a:pPr marL="742950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Administration – information is collected the same way in all locations and across all administrations</a:t>
            </a:r>
          </a:p>
          <a:p>
            <a:pPr marL="742950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Scoring – rules for scoring are specified before administering the measure and applied the same way with each scoring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11948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0327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Measures Used in HR Selection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Criteria are employed as part of a research study designed to determine which selection procedures are related to job success and should be used in selection decision making – a validation study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Criterion measures help serve as a standard for evaluating how well predictors do the job they were intended to do</a:t>
            </a:r>
          </a:p>
          <a:p>
            <a:pPr marL="685800" indent="-215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Predictors have a </a:t>
            </a:r>
            <a:r>
              <a:rPr lang="en-US" i="1" dirty="0"/>
              <a:t>direct</a:t>
            </a:r>
            <a:r>
              <a:rPr lang="en-US" dirty="0"/>
              <a:t> impact on decisions – a manager reviews an applicant’s scores</a:t>
            </a:r>
          </a:p>
          <a:p>
            <a:pPr marL="685800" indent="-215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Criteria play an </a:t>
            </a:r>
            <a:r>
              <a:rPr lang="en-US" i="1" dirty="0"/>
              <a:t>indirect</a:t>
            </a:r>
            <a:r>
              <a:rPr lang="en-US" dirty="0"/>
              <a:t> role – which selection procedures should be used in making selection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404421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0327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Measures Used in HR Selection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Predictors or selection procedures:</a:t>
            </a:r>
          </a:p>
          <a:p>
            <a:pPr marL="685800" indent="-215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Numerous types but in general the major types fall into three broad categories: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Background information – application forms, training and experience evaluations, reference checks, biographical data used to collect information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Interviews – employment interviews used to collect additional information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Tests – hundreds of tests have been used for selection purposes – aptitude, ability, achievement, personality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1990120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0327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Measures Used in HR Selection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Criteria or measures of job success:</a:t>
            </a:r>
          </a:p>
          <a:p>
            <a:pPr marL="685800" indent="-215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Measurement methods used to collect data include the following: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Objective production data – physical measures of work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Personnel data – personnel records and files can serve as criterion measures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Judgmental data – performance appraisals or ratings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Job or work sample data – obtained from a measure of specific aspects of the work process or outcomes</a:t>
            </a:r>
          </a:p>
          <a:p>
            <a:pPr marL="1203325" indent="-282575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Training proficiency data – how quickly and how well employees learn during job training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264012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03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Standards for Evaluating Selection Measures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Table 6.1 lists some of the factors to be considered when choosing or developing a selection measure</a:t>
            </a:r>
          </a:p>
          <a:p>
            <a:pPr marL="234950" indent="-227013">
              <a:spcBef>
                <a:spcPts val="1200"/>
              </a:spcBef>
            </a:pPr>
            <a:r>
              <a:rPr lang="en-US" dirty="0"/>
              <a:t>If a measure doesn’t meet these standards:</a:t>
            </a:r>
          </a:p>
          <a:p>
            <a:pPr marL="742950" indent="-27305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Determine whether you can adjust your data or the way you calculate the score itself so it will meet each measurement evaluation criterion</a:t>
            </a:r>
          </a:p>
          <a:p>
            <a:pPr marL="742950" indent="-27305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If this option is not viable, find or develop another, more suitable measure</a:t>
            </a:r>
          </a:p>
          <a:p>
            <a:pPr marL="234950" indent="-227013">
              <a:spcBef>
                <a:spcPts val="1200"/>
              </a:spcBef>
              <a:buSzPct val="95000"/>
            </a:pPr>
            <a:r>
              <a:rPr lang="en-US" dirty="0"/>
              <a:t>The factors listed in Table 6.1 are not of equal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183200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000B3-2A7D-2849-9940-D8F169FA7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7261A-2016-554F-83F9-3BB5B8389A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Resource Measurement in Selection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BBC6-81EA-E44F-988D-3558FFA5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6352"/>
            <a:ext cx="7772400" cy="293024"/>
          </a:xfrm>
        </p:spPr>
        <p:txBody>
          <a:bodyPr lIns="0" tIns="0" rIns="0" bIns="0" anchor="b" anchorCtr="0"/>
          <a:lstStyle>
            <a:lvl1pPr algn="ctr">
              <a:defRPr sz="800" b="1">
                <a:latin typeface="+mj-lt"/>
              </a:defRPr>
            </a:lvl1pPr>
          </a:lstStyle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120635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4069F-131B-E749-A0B6-4535B14A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78" y="1330394"/>
            <a:ext cx="7484644" cy="50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8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4069F-131B-E749-A0B6-4535B14A1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581"/>
          <a:stretch/>
        </p:blipFill>
        <p:spPr>
          <a:xfrm>
            <a:off x="829678" y="6061435"/>
            <a:ext cx="7484644" cy="171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9B28EB-4E99-1A49-BBFF-507860F7E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736"/>
          <a:stretch/>
        </p:blipFill>
        <p:spPr>
          <a:xfrm>
            <a:off x="829678" y="1330394"/>
            <a:ext cx="7484644" cy="47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15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B28EB-4E99-1A49-BBFF-507860F7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517"/>
          <a:stretch/>
        </p:blipFill>
        <p:spPr>
          <a:xfrm>
            <a:off x="829678" y="1330394"/>
            <a:ext cx="7484644" cy="55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5CE69-E0D5-B144-B73B-AE8F7945C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87" b="-527"/>
          <a:stretch/>
        </p:blipFill>
        <p:spPr>
          <a:xfrm>
            <a:off x="829678" y="1885361"/>
            <a:ext cx="7484644" cy="38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Finding and Constructing Selection Measures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Once we know the criteria selection measures for successful work performance, the process of identifying and implementing the selection procedures may begin: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A consultant – industrial–organizational psychologist – is needed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Two choices:</a:t>
            </a:r>
          </a:p>
          <a:p>
            <a:pPr marL="1428750" indent="-282575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We can locate and choose from existing selection measures</a:t>
            </a:r>
          </a:p>
          <a:p>
            <a:pPr marL="1428750" indent="-282575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Construct our own</a:t>
            </a:r>
          </a:p>
          <a:p>
            <a:pPr marL="685800" indent="-225425">
              <a:spcBef>
                <a:spcPts val="1200"/>
              </a:spcBef>
              <a:buSzPct val="95000"/>
              <a:buFont typeface="Wingdings" pitchFamily="2" charset="2"/>
              <a:buChar char="§"/>
            </a:pPr>
            <a:r>
              <a:rPr lang="en-US" dirty="0"/>
              <a:t>We might need to consider both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00818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Locating Existing Selection Measures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Advantages of using existing measures: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Use of existing measures usually less expensive and less time-consuming than developing new ones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If previous research was conducted on these measures, we will have some idea about the reliability, validity, and other characteristics of the measure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Well-developed, existing measures often superior to what could be developed in-house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402744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Locating Existing Selection Measures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Information sources for existing measures:</a:t>
            </a:r>
          </a:p>
          <a:p>
            <a:pPr marL="920750" indent="-234950">
              <a:spcBef>
                <a:spcPts val="1200"/>
              </a:spcBef>
              <a:buSzPct val="95000"/>
              <a:buFont typeface="Wingdings" pitchFamily="2" charset="2"/>
              <a:buChar char="§"/>
            </a:pPr>
            <a:r>
              <a:rPr lang="en-US" dirty="0"/>
              <a:t>Sources in print and on the Internet (Tables 6.2 and 6.3)</a:t>
            </a:r>
          </a:p>
          <a:p>
            <a:pPr marL="1373188" indent="-234950">
              <a:spcBef>
                <a:spcPts val="1200"/>
              </a:spcBef>
              <a:buSzPct val="95000"/>
              <a:buFont typeface="System Font Regular"/>
              <a:buChar char="–"/>
            </a:pPr>
            <a:r>
              <a:rPr lang="en-US" dirty="0"/>
              <a:t>Text and reference sources – provide excellent reviews of predictors and other measures that have been used</a:t>
            </a:r>
          </a:p>
          <a:p>
            <a:pPr marL="1373188" indent="-234950">
              <a:spcBef>
                <a:spcPts val="1200"/>
              </a:spcBef>
              <a:buSzPct val="95000"/>
              <a:buFont typeface="System Font Regular"/>
              <a:buChar char="–"/>
            </a:pPr>
            <a:r>
              <a:rPr lang="en-US" dirty="0" err="1"/>
              <a:t>Buros</a:t>
            </a:r>
            <a:r>
              <a:rPr lang="en-US" dirty="0"/>
              <a:t>’ Mental Measurements Yearbooks – the most important source for information on tests for personnel selection</a:t>
            </a:r>
          </a:p>
          <a:p>
            <a:pPr marL="1373188" indent="-234950">
              <a:spcBef>
                <a:spcPts val="1200"/>
              </a:spcBef>
              <a:buSzPct val="95000"/>
              <a:buFont typeface="System Font Regular"/>
              <a:buChar char="–"/>
            </a:pPr>
            <a:r>
              <a:rPr lang="en-US" dirty="0"/>
              <a:t>Other reference sources – journals, test publishers (levels A, B, C), professional associations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634194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9BB43-0F29-C84A-84CE-482857EA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23939"/>
            <a:ext cx="7886700" cy="30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8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3AACB-CE8A-3B40-9C4E-C58556EA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58609"/>
            <a:ext cx="7886700" cy="35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0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Locating Existing Selection Measures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Suggestions for choosing an existing selection measure: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Be sure you clearly and completely understand the attribute or construct you want to measure – decide on the best means for assessing the attribute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Search for and read critical reviews and evaluations of the measure – </a:t>
            </a:r>
            <a:r>
              <a:rPr lang="en-US" dirty="0" err="1"/>
              <a:t>Buros</a:t>
            </a:r>
            <a:r>
              <a:rPr lang="en-US" dirty="0"/>
              <a:t>’ </a:t>
            </a:r>
            <a:r>
              <a:rPr lang="en-US" i="1" dirty="0"/>
              <a:t>Mental Measurements Yearbook </a:t>
            </a:r>
            <a:r>
              <a:rPr lang="en-US" dirty="0"/>
              <a:t>an excellent source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If a specimen set of the measuring is available, order and study it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Once steps 1-3 are completed, ask “are there more compelling arguments for using this measure? Or, are there compelling arguments against using it?”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3244208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Constructing New Selection Measures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Developing of measures is a complex, resource-consuming process that usually requires expert advice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Consultants likely will be needed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Knowledge of the basic issues involved in selection measure development, validation, and application can help bridge any possible communications gap between the organization and the consultant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70464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D598-09D5-8F48-AF4A-281DB269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1D511-CA58-6B49-A216-69BD5E7A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0513" indent="-290513">
              <a:buSzPct val="95000"/>
              <a:buFont typeface="+mj-lt"/>
              <a:buAutoNum type="arabicPeriod"/>
            </a:pPr>
            <a:r>
              <a:rPr lang="en-US" dirty="0"/>
              <a:t>Understand the role of measurement in human resource (HR) selection.</a:t>
            </a:r>
          </a:p>
          <a:p>
            <a:pPr marL="290513" indent="-290513">
              <a:buSzPct val="95000"/>
              <a:buFont typeface="+mj-lt"/>
              <a:buAutoNum type="arabicPeriod"/>
            </a:pPr>
            <a:r>
              <a:rPr lang="en-US" dirty="0"/>
              <a:t>Explain four different scales of measurement and the conclusions that can be legitimately drawn from data produced by each scale.</a:t>
            </a:r>
          </a:p>
          <a:p>
            <a:pPr marL="290513" indent="-290513">
              <a:buSzPct val="95000"/>
              <a:buFont typeface="+mj-lt"/>
              <a:buAutoNum type="arabicPeriod"/>
            </a:pPr>
            <a:r>
              <a:rPr lang="en-US" dirty="0"/>
              <a:t>Understand why standardized measures are important to use in HR selection.</a:t>
            </a:r>
          </a:p>
          <a:p>
            <a:pPr marL="290513" indent="-290513">
              <a:buSzPct val="95000"/>
              <a:buFont typeface="+mj-lt"/>
              <a:buAutoNum type="arabicPeriod"/>
            </a:pPr>
            <a:r>
              <a:rPr lang="en-US" dirty="0"/>
              <a:t>Know how to research a published test being considered for use in HR selection.</a:t>
            </a:r>
          </a:p>
          <a:p>
            <a:pPr marL="290513" indent="-290513">
              <a:buSzPct val="95000"/>
              <a:buFont typeface="+mj-lt"/>
              <a:buAutoNum type="arabicPeriod"/>
            </a:pPr>
            <a:r>
              <a:rPr lang="en-US" dirty="0"/>
              <a:t>Understand the fundamentals in developing and implementing a selection procedure.</a:t>
            </a:r>
          </a:p>
          <a:p>
            <a:pPr marL="290513" indent="-290513">
              <a:buSzPct val="95000"/>
              <a:buFont typeface="+mj-lt"/>
              <a:buAutoNum type="arabicPeriod"/>
            </a:pPr>
            <a:r>
              <a:rPr lang="en-US" dirty="0"/>
              <a:t>Interpret the meaning of percentile norms.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030AA-A40A-194F-91D7-5F88D79B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0152D4-237B-DA45-B826-9ACC55BF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281705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Constructing New Selection Measures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Steps in developing selection measures: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Analyze the job for which a measure is being developed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Select the method of measurement to be used (Figure 6.6)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Plan and develop the measure (Figures 6.7 and 6.8)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Administer, analyze, and revise the preliminary measure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Determine the reliability and validity of the revised measure for the jobs studies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rabicPeriod"/>
            </a:pPr>
            <a:r>
              <a:rPr lang="en-US" dirty="0"/>
              <a:t>Implement and monitor the measure in the HR selection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2171023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BB171-9528-C241-89C6-F869CE5CF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71" y="1411667"/>
            <a:ext cx="6724257" cy="45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FDB4D-64F9-1445-A625-6D37831A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69371"/>
            <a:ext cx="7886700" cy="33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91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Standardization of Selection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B7DE3-498B-F94B-960F-BAFD31CA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75" y="1649690"/>
            <a:ext cx="7887976" cy="35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00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Scores on Selection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Using Norms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To interpret the results of measurement, we need two pieces of information: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How others scored on the selection procedure</a:t>
            </a:r>
          </a:p>
          <a:p>
            <a:pPr marL="977900" indent="-292100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Validity of the selection procedure</a:t>
            </a:r>
          </a:p>
          <a:p>
            <a:pPr marL="460375" indent="-225425">
              <a:spcBef>
                <a:spcPts val="1200"/>
              </a:spcBef>
              <a:buSzPct val="95000"/>
            </a:pPr>
            <a:r>
              <a:rPr lang="en-US" dirty="0"/>
              <a:t>Predictor scores of relevant others in groups are called </a:t>
            </a:r>
            <a:r>
              <a:rPr lang="en-US" b="1" dirty="0"/>
              <a:t>norms</a:t>
            </a:r>
          </a:p>
          <a:p>
            <a:pPr marL="460375" indent="-225425">
              <a:spcBef>
                <a:spcPts val="1200"/>
              </a:spcBef>
              <a:buSzPct val="95000"/>
            </a:pPr>
            <a:r>
              <a:rPr lang="en-US" dirty="0"/>
              <a:t>Keep the following in mind when using norms to interpret scores:</a:t>
            </a:r>
          </a:p>
          <a:p>
            <a:pPr marL="920750" indent="-225425">
              <a:spcBef>
                <a:spcPts val="1200"/>
              </a:spcBef>
              <a:buSzPct val="95000"/>
              <a:buFont typeface="Wingdings" pitchFamily="2" charset="2"/>
              <a:buChar char="§"/>
            </a:pPr>
            <a:r>
              <a:rPr lang="en-US" dirty="0"/>
              <a:t>The norm group selected should be </a:t>
            </a:r>
            <a:r>
              <a:rPr lang="en-US" i="1" dirty="0"/>
              <a:t>relevant</a:t>
            </a:r>
          </a:p>
          <a:p>
            <a:pPr marL="920750" indent="-225425">
              <a:spcBef>
                <a:spcPts val="1200"/>
              </a:spcBef>
              <a:buSzPct val="95000"/>
              <a:buFont typeface="Wingdings" pitchFamily="2" charset="2"/>
              <a:buChar char="§"/>
            </a:pPr>
            <a:r>
              <a:rPr lang="en-US" dirty="0"/>
              <a:t>Accumulate and use </a:t>
            </a:r>
            <a:r>
              <a:rPr lang="en-US" i="1" dirty="0"/>
              <a:t>local</a:t>
            </a:r>
            <a:r>
              <a:rPr lang="en-US" dirty="0"/>
              <a:t> norms when appropriate</a:t>
            </a:r>
          </a:p>
          <a:p>
            <a:pPr marL="920750" indent="-225425">
              <a:spcBef>
                <a:spcPts val="1200"/>
              </a:spcBef>
              <a:buSzPct val="95000"/>
              <a:buFont typeface="Wingdings" pitchFamily="2" charset="2"/>
              <a:buChar char="§"/>
            </a:pPr>
            <a:r>
              <a:rPr lang="en-US" dirty="0"/>
              <a:t>Norms are </a:t>
            </a:r>
            <a:r>
              <a:rPr lang="en-US" i="1" dirty="0"/>
              <a:t>transitory</a:t>
            </a:r>
            <a:r>
              <a:rPr lang="en-US" dirty="0"/>
              <a:t> – specific to the point in time when they are collected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4025905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Scores on Selection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Using Percentiles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Percentile scores show the percentage of a persons in a norm group who fall below a given score on a measure – a percental score is not a percentage score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The higher the percentile score, the better a person’s performance relative to others (Figure 6.9)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Percentile scores are useful in interpreting test scores, but are subject to misuse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1112163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Scores on Selection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DAF63-305F-3A4C-AEF6-675A4392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28071"/>
            <a:ext cx="7886700" cy="30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Scores on Selection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Using Standard Scores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Standard scores represent adjustments to raw scores so it is possible to determine the proportion of individuals who fall at various standard score levels – these scales indicate how far above or below the mean score any raw score is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Some of the more common are </a:t>
            </a:r>
            <a:r>
              <a:rPr lang="en-US" i="1" dirty="0"/>
              <a:t>z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and </a:t>
            </a:r>
            <a:r>
              <a:rPr lang="en-US" i="1" dirty="0"/>
              <a:t>stanine</a:t>
            </a:r>
            <a:r>
              <a:rPr lang="en-US" dirty="0"/>
              <a:t> scores</a:t>
            </a:r>
          </a:p>
          <a:p>
            <a:pPr marL="920750" indent="-234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i="1" dirty="0"/>
              <a:t>z</a:t>
            </a:r>
            <a:r>
              <a:rPr lang="en-US" dirty="0"/>
              <a:t> score the most common – can be obtained for all individuals for whom test score data are available</a:t>
            </a:r>
          </a:p>
          <a:p>
            <a:pPr marL="920750" indent="-234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i="1" dirty="0"/>
              <a:t>T</a:t>
            </a:r>
            <a:r>
              <a:rPr lang="en-US" dirty="0"/>
              <a:t> scores – similar to </a:t>
            </a:r>
            <a:r>
              <a:rPr lang="en-US" i="1" dirty="0"/>
              <a:t>z</a:t>
            </a:r>
            <a:r>
              <a:rPr lang="en-US" dirty="0"/>
              <a:t> scores but adjusted so that all </a:t>
            </a:r>
            <a:r>
              <a:rPr lang="en-US" i="1" dirty="0"/>
              <a:t>T</a:t>
            </a:r>
            <a:r>
              <a:rPr lang="en-US" dirty="0"/>
              <a:t> scores are positive</a:t>
            </a:r>
          </a:p>
          <a:p>
            <a:pPr marL="920750" indent="-234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i="1" dirty="0"/>
              <a:t>Stanine</a:t>
            </a:r>
            <a:r>
              <a:rPr lang="en-US" dirty="0"/>
              <a:t> scores – computed by rank-ordering scores from lowest </a:t>
            </a:r>
            <a:r>
              <a:rPr lang="en-US"/>
              <a:t>to highest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2984164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Scores on Selection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9B99BD-F00D-D743-99E4-9AEA5B8C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67968" y="-11626"/>
            <a:ext cx="4808064" cy="75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3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Fundamentals of Measurement: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assumption in selection decision making is that information is available for making these decisions. But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What types of information can be used?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Where does this information come from?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What characteristics should this information have to be most useful?</a:t>
            </a:r>
          </a:p>
          <a:p>
            <a:pPr marL="7938" indent="0">
              <a:spcBef>
                <a:spcPts val="1200"/>
              </a:spcBef>
              <a:buNone/>
            </a:pPr>
            <a:r>
              <a:rPr lang="en-US" dirty="0"/>
              <a:t>This chapter specifically focuses on:</a:t>
            </a:r>
          </a:p>
          <a:p>
            <a:pPr marL="515938" indent="-280988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the basics of psychological measurement as they apply to HR selection</a:t>
            </a:r>
          </a:p>
          <a:p>
            <a:pPr marL="515938" indent="-280988">
              <a:spcBef>
                <a:spcPts val="1200"/>
              </a:spcBef>
              <a:buSzPct val="95000"/>
              <a:buFont typeface="+mj-lt"/>
              <a:buAutoNum type="alphaLcParenR"/>
            </a:pPr>
            <a:r>
              <a:rPr lang="en-US" dirty="0"/>
              <a:t>locating, developing, and interpreting measures commonly used in HR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284521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The Nature of Measurement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From the perspective of HR selection: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/>
              <a:t>HR measurement involves the systematic application of rules for assigning numbers to objects – usually people – to represent the quantities of a person’s attributes or traits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i="1" dirty="0"/>
              <a:t>Rules</a:t>
            </a:r>
            <a:r>
              <a:rPr lang="en-US" sz="2000" dirty="0"/>
              <a:t> suggest that the basis for assigning numbers is clearly specified and consistently applied – it is important that different users who use a test administer it under the same conditions and score it in the same manner as all other users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/>
              <a:t>Physical attributes – gender – can be assessed through direct observation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/>
              <a:t>Psychological attributes (constructs) – conscientiousness, intelligence – are not directly observable and must be inferred from a score – numbers or units of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76002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The Nature of Measurement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Criteria and predictors in selection research: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Identification of two types of variables is critical:</a:t>
            </a:r>
          </a:p>
          <a:p>
            <a:pPr marL="1146175" indent="-234950">
              <a:spcBef>
                <a:spcPts val="1200"/>
              </a:spcBef>
              <a:buFont typeface="System Font Regular"/>
              <a:buChar char="–"/>
            </a:pPr>
            <a:r>
              <a:rPr lang="en-US" i="1" dirty="0"/>
              <a:t>Criterion</a:t>
            </a:r>
            <a:r>
              <a:rPr lang="en-US" dirty="0"/>
              <a:t> – measure of what represents successful performance on a job (supervisory ratings of work performance)</a:t>
            </a:r>
          </a:p>
          <a:p>
            <a:pPr marL="1146175" indent="-234950">
              <a:spcBef>
                <a:spcPts val="1200"/>
              </a:spcBef>
              <a:buFont typeface="System Font Regular"/>
              <a:buChar char="–"/>
            </a:pPr>
            <a:r>
              <a:rPr lang="en-US" i="1" dirty="0"/>
              <a:t>Predictor</a:t>
            </a:r>
            <a:r>
              <a:rPr lang="en-US" dirty="0"/>
              <a:t> – a measure (of employee WRCs) used to forecast or predict the likelihood of job candidates’ success on a job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103145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The Nature of Measurement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Measurement and individual differences: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Measuring individual differences helps identify those individuals who should be hired for a job</a:t>
            </a:r>
          </a:p>
          <a:p>
            <a:pPr marL="685800" indent="-225425">
              <a:spcBef>
                <a:spcPts val="1200"/>
              </a:spcBef>
              <a:buFont typeface="Wingdings" pitchFamily="2" charset="2"/>
              <a:buChar char="§"/>
            </a:pPr>
            <a:r>
              <a:rPr lang="en-US" dirty="0"/>
              <a:t>Figure 6.1 shows a hypothetical distribution of quantity of output per worker for a large number of workers:</a:t>
            </a:r>
          </a:p>
          <a:p>
            <a:pPr marL="1146175" indent="-234950">
              <a:spcBef>
                <a:spcPts val="1200"/>
              </a:spcBef>
              <a:buFont typeface="System Font Regular"/>
              <a:buChar char="–"/>
            </a:pPr>
            <a:r>
              <a:rPr lang="en-US" dirty="0"/>
              <a:t>Individual employees differ in their levels of productivity</a:t>
            </a:r>
          </a:p>
          <a:p>
            <a:pPr marL="1146175" indent="-234950">
              <a:spcBef>
                <a:spcPts val="1200"/>
              </a:spcBef>
              <a:buFont typeface="System Font Regular"/>
              <a:buChar char="–"/>
            </a:pPr>
            <a:r>
              <a:rPr lang="en-US" dirty="0"/>
              <a:t>Relatively few produce a very large or very small number of baskets</a:t>
            </a:r>
          </a:p>
          <a:p>
            <a:pPr marL="1146175" indent="-234950">
              <a:spcBef>
                <a:spcPts val="1200"/>
              </a:spcBef>
              <a:buFont typeface="System Font Regular"/>
              <a:buChar char="–"/>
            </a:pPr>
            <a:r>
              <a:rPr lang="en-US" dirty="0"/>
              <a:t>We need a selection procedure that will predict productivity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248783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CD86-68B7-2D4B-8DBF-D8BD4112F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98" y="1415672"/>
            <a:ext cx="6705404" cy="46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8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0312-A79F-0442-B136-22AD25FD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Measurement in HR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6D88-CDD8-FB4A-BFF3-4F409F48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Scales of Measurement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A means by which individuals are distinguishable from one another on a variable such as a predictor or criterion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Predictor or criterion variables can differ dramatically in their precision – e.g. trainability</a:t>
            </a:r>
          </a:p>
          <a:p>
            <a:pPr marL="460375" indent="-225425">
              <a:spcBef>
                <a:spcPts val="1200"/>
              </a:spcBef>
            </a:pPr>
            <a:r>
              <a:rPr lang="en-US" dirty="0"/>
              <a:t>Figure 6.2 shows hypothetical distributions of trainees’ scores for two methods of measuring trainability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3FEF-F5D6-D848-BA84-24BFDD0D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765F-978A-F841-9637-D5ED7CD3AF8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F6BD3-8EE0-3845-80EF-A3C728B1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554"/>
            <a:ext cx="3943350" cy="225752"/>
          </a:xfrm>
        </p:spPr>
        <p:txBody>
          <a:bodyPr/>
          <a:lstStyle/>
          <a:p>
            <a:r>
              <a:rPr lang="en-US" dirty="0"/>
              <a:t>© 2019 Wessex Press • Human Resource Selection 9e • Gatewood, </a:t>
            </a:r>
            <a:r>
              <a:rPr lang="en-US" dirty="0" err="1"/>
              <a:t>Feild</a:t>
            </a:r>
            <a:r>
              <a:rPr lang="en-US" dirty="0"/>
              <a:t>, Barrick</a:t>
            </a:r>
          </a:p>
        </p:txBody>
      </p:sp>
    </p:spTree>
    <p:extLst>
      <p:ext uri="{BB962C8B-B14F-4D97-AF65-F5344CB8AC3E}">
        <p14:creationId xmlns:p14="http://schemas.microsoft.com/office/powerpoint/2010/main" val="260172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2303</Words>
  <Application>Microsoft Macintosh PowerPoint</Application>
  <PresentationFormat>On-screen Show (4:3)</PresentationFormat>
  <Paragraphs>239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System Font Regular</vt:lpstr>
      <vt:lpstr>Times New Roman</vt:lpstr>
      <vt:lpstr>Wingdings</vt:lpstr>
      <vt:lpstr>Office Theme</vt:lpstr>
      <vt:lpstr>PowerPoint Presentation</vt:lpstr>
      <vt:lpstr>CHAPTER 6</vt:lpstr>
      <vt:lpstr>Learning Objectives</vt:lpstr>
      <vt:lpstr>Fundamentals of Measurement: An Overview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The Role of Measurement in HR Selection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Standardization of Selection Measurement</vt:lpstr>
      <vt:lpstr>Interpreting Scores on Selection Measures</vt:lpstr>
      <vt:lpstr>Interpreting Scores on Selection Measures</vt:lpstr>
      <vt:lpstr>Interpreting Scores on Selection Measures</vt:lpstr>
      <vt:lpstr>Interpreting Scores on Selection Measures</vt:lpstr>
      <vt:lpstr>Interpreting Scores on Selection Measures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Botelho</dc:creator>
  <cp:lastModifiedBy>Anna Botelho</cp:lastModifiedBy>
  <cp:revision>38</cp:revision>
  <dcterms:created xsi:type="dcterms:W3CDTF">2018-08-23T16:39:34Z</dcterms:created>
  <dcterms:modified xsi:type="dcterms:W3CDTF">2018-09-24T19:33:13Z</dcterms:modified>
</cp:coreProperties>
</file>